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19"/>
  </p:notesMasterIdLst>
  <p:sldIdLst>
    <p:sldId id="256" r:id="rId3"/>
    <p:sldId id="257" r:id="rId4"/>
    <p:sldId id="258" r:id="rId5"/>
    <p:sldId id="267" r:id="rId6"/>
    <p:sldId id="266" r:id="rId7"/>
    <p:sldId id="275" r:id="rId8"/>
    <p:sldId id="268" r:id="rId9"/>
    <p:sldId id="270" r:id="rId10"/>
    <p:sldId id="271" r:id="rId11"/>
    <p:sldId id="272" r:id="rId12"/>
    <p:sldId id="273" r:id="rId13"/>
    <p:sldId id="274" r:id="rId14"/>
    <p:sldId id="263" r:id="rId15"/>
    <p:sldId id="265" r:id="rId16"/>
    <p:sldId id="276" r:id="rId17"/>
    <p:sldId id="264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9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41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GH9aofThJ4MLrBJlm2KUC6Bdp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 snapToGrid="0">
      <p:cViewPr varScale="1">
        <p:scale>
          <a:sx n="89" d="100"/>
          <a:sy n="89" d="100"/>
        </p:scale>
        <p:origin x="896" y="168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48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5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14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53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9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24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595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866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704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96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body" idx="1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3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>
            <a:off x="960121" y="3669506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>
            <a:spLocks noGrp="1"/>
          </p:cNvSpPr>
          <p:nvPr>
            <p:ph type="pic" idx="2"/>
          </p:nvPr>
        </p:nvSpPr>
        <p:spPr>
          <a:xfrm>
            <a:off x="960438" y="1624013"/>
            <a:ext cx="3108325" cy="1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>
            <a:spLocks noGrp="1"/>
          </p:cNvSpPr>
          <p:nvPr>
            <p:ph type="pic" idx="3"/>
          </p:nvPr>
        </p:nvSpPr>
        <p:spPr>
          <a:xfrm>
            <a:off x="4542155" y="1623219"/>
            <a:ext cx="3108325" cy="1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>
            <a:spLocks noGrp="1"/>
          </p:cNvSpPr>
          <p:nvPr>
            <p:ph type="pic" idx="4"/>
          </p:nvPr>
        </p:nvSpPr>
        <p:spPr>
          <a:xfrm>
            <a:off x="8122920" y="1623219"/>
            <a:ext cx="3108325" cy="1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5"/>
          </p:nvPr>
        </p:nvSpPr>
        <p:spPr>
          <a:xfrm>
            <a:off x="4541837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6"/>
          </p:nvPr>
        </p:nvSpPr>
        <p:spPr>
          <a:xfrm>
            <a:off x="8122919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702365" y="1660810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3512343" y="5137992"/>
            <a:ext cx="5167313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3"/>
          </p:nvPr>
        </p:nvSpPr>
        <p:spPr>
          <a:xfrm>
            <a:off x="588194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4"/>
          </p:nvPr>
        </p:nvSpPr>
        <p:spPr>
          <a:xfrm>
            <a:off x="4563664" y="3893330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5"/>
          </p:nvPr>
        </p:nvSpPr>
        <p:spPr>
          <a:xfrm>
            <a:off x="8539138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>
            <a:spLocks noGrp="1"/>
          </p:cNvSpPr>
          <p:nvPr>
            <p:ph type="clipArt" idx="6"/>
          </p:nvPr>
        </p:nvSpPr>
        <p:spPr>
          <a:xfrm>
            <a:off x="1754768" y="3098985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>
            <a:spLocks noGrp="1"/>
          </p:cNvSpPr>
          <p:nvPr>
            <p:ph type="clipArt" idx="7"/>
          </p:nvPr>
        </p:nvSpPr>
        <p:spPr>
          <a:xfrm>
            <a:off x="5730240" y="3098985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>
            <a:spLocks noGrp="1"/>
          </p:cNvSpPr>
          <p:nvPr>
            <p:ph type="clipArt" idx="8"/>
          </p:nvPr>
        </p:nvSpPr>
        <p:spPr>
          <a:xfrm>
            <a:off x="9705712" y="3098985"/>
            <a:ext cx="73152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7068820" y="2078875"/>
            <a:ext cx="4114800" cy="379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3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6096000" y="4378134"/>
            <a:ext cx="5251450" cy="36512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>
            <a:off x="7792279" y="1263841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1"/>
          <p:cNvSpPr>
            <a:spLocks noGrp="1"/>
          </p:cNvSpPr>
          <p:nvPr>
            <p:ph type="pic" idx="2"/>
          </p:nvPr>
        </p:nvSpPr>
        <p:spPr>
          <a:xfrm>
            <a:off x="736600" y="3651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>
            <a:spLocks noGrp="1"/>
          </p:cNvSpPr>
          <p:nvPr>
            <p:ph type="pic" idx="3"/>
          </p:nvPr>
        </p:nvSpPr>
        <p:spPr>
          <a:xfrm>
            <a:off x="4051300" y="3651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>
            <a:spLocks noGrp="1"/>
          </p:cNvSpPr>
          <p:nvPr>
            <p:ph type="pic" idx="4"/>
          </p:nvPr>
        </p:nvSpPr>
        <p:spPr>
          <a:xfrm>
            <a:off x="736600" y="24225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5"/>
          </p:nvPr>
        </p:nvSpPr>
        <p:spPr>
          <a:xfrm>
            <a:off x="4051300" y="24225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>
            <a:spLocks noGrp="1"/>
          </p:cNvSpPr>
          <p:nvPr>
            <p:ph type="pic" idx="6"/>
          </p:nvPr>
        </p:nvSpPr>
        <p:spPr>
          <a:xfrm>
            <a:off x="736600" y="44799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7"/>
          </p:nvPr>
        </p:nvSpPr>
        <p:spPr>
          <a:xfrm>
            <a:off x="4051300" y="4479925"/>
            <a:ext cx="2997200" cy="178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Table">
  <p:cSld name="Chart and Tab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>
            <a:spLocks noGrp="1"/>
          </p:cNvSpPr>
          <p:nvPr>
            <p:ph type="pic" idx="2"/>
          </p:nvPr>
        </p:nvSpPr>
        <p:spPr>
          <a:xfrm>
            <a:off x="6578601" y="1638300"/>
            <a:ext cx="5156200" cy="1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3"/>
          </p:nvPr>
        </p:nvSpPr>
        <p:spPr>
          <a:xfrm>
            <a:off x="469900" y="1638300"/>
            <a:ext cx="5156200" cy="1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4"/>
          </p:nvPr>
        </p:nvSpPr>
        <p:spPr>
          <a:xfrm>
            <a:off x="469107" y="4531139"/>
            <a:ext cx="5157787" cy="203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5"/>
          </p:nvPr>
        </p:nvSpPr>
        <p:spPr>
          <a:xfrm>
            <a:off x="6565107" y="3864355"/>
            <a:ext cx="5183188" cy="49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6"/>
          </p:nvPr>
        </p:nvSpPr>
        <p:spPr>
          <a:xfrm>
            <a:off x="6565107" y="4531139"/>
            <a:ext cx="5183188" cy="203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0" y="400"/>
            <a:ext cx="12192000" cy="68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dirty="0"/>
              <a:t>Time Series Submeter Usage</a:t>
            </a:r>
            <a:endParaRPr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body" idx="1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Michael Bauler 02.15.2021 </a:t>
            </a:r>
            <a:endParaRPr dirty="0"/>
          </a:p>
        </p:txBody>
      </p:sp>
      <p:sp>
        <p:nvSpPr>
          <p:cNvPr id="114" name="Google Shape;114;p1"/>
          <p:cNvSpPr txBox="1">
            <a:spLocks noGrp="1"/>
          </p:cNvSpPr>
          <p:nvPr>
            <p:ph type="body" idx="3"/>
          </p:nvPr>
        </p:nvSpPr>
        <p:spPr>
          <a:xfrm>
            <a:off x="4038598" y="3817650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ANALYSIS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 descr="abstract image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6000"/>
          </a:blip>
          <a:srcRect l="35512" r="14318" b="-2"/>
          <a:stretch/>
        </p:blipFill>
        <p:spPr>
          <a:xfrm>
            <a:off x="-22073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320806" y="2180897"/>
            <a:ext cx="4444080" cy="40990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92836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EACH WEEK IN AUGUST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166254" y="3048000"/>
            <a:ext cx="48906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Kitchen shows no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Laundry shows no usage on Aug 19</a:t>
            </a:r>
            <a:r>
              <a:rPr lang="en-US" sz="1800" baseline="30000" dirty="0"/>
              <a:t>th</a:t>
            </a:r>
            <a:r>
              <a:rPr lang="en-US" sz="1800" dirty="0"/>
              <a:t> but used on following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Water Heater &amp; AC regular used @ regular intervals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2" name="Google Shape;128;p3">
            <a:extLst>
              <a:ext uri="{FF2B5EF4-FFF2-40B4-BE49-F238E27FC236}">
                <a16:creationId xmlns:a16="http://schemas.microsoft.com/office/drawing/2014/main" id="{3465C0B5-1030-4F4F-BFCB-74EE3996D3F8}"/>
              </a:ext>
            </a:extLst>
          </p:cNvPr>
          <p:cNvSpPr txBox="1">
            <a:spLocks/>
          </p:cNvSpPr>
          <p:nvPr/>
        </p:nvSpPr>
        <p:spPr>
          <a:xfrm>
            <a:off x="6867432" y="1583903"/>
            <a:ext cx="4673600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Hourly use August 18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25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83A2D-F31B-C240-9373-F853B77B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016" y="2180896"/>
            <a:ext cx="6473729" cy="42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7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 descr="abstract image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6000"/>
          </a:blip>
          <a:srcRect l="35512" r="14318" b="-2"/>
          <a:stretch/>
        </p:blipFill>
        <p:spPr>
          <a:xfrm>
            <a:off x="-22073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320806" y="2180897"/>
            <a:ext cx="4444080" cy="40990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92836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EACH WEEK IN AUGUST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166254" y="3048000"/>
            <a:ext cx="48906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Kitchen shows no usage until Sept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Laundry shows the same pattern as the prior week</a:t>
            </a:r>
          </a:p>
        </p:txBody>
      </p:sp>
      <p:sp>
        <p:nvSpPr>
          <p:cNvPr id="10" name="Google Shape;128;p3">
            <a:extLst>
              <a:ext uri="{FF2B5EF4-FFF2-40B4-BE49-F238E27FC236}">
                <a16:creationId xmlns:a16="http://schemas.microsoft.com/office/drawing/2014/main" id="{4D62F46E-6E88-D149-A018-A5D6CC5A6F56}"/>
              </a:ext>
            </a:extLst>
          </p:cNvPr>
          <p:cNvSpPr txBox="1">
            <a:spLocks/>
          </p:cNvSpPr>
          <p:nvPr/>
        </p:nvSpPr>
        <p:spPr>
          <a:xfrm>
            <a:off x="6867432" y="1583903"/>
            <a:ext cx="4673600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August 26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2400" kern="1200" dirty="0">
                <a:solidFill>
                  <a:schemeClr val="tx1"/>
                </a:solidFill>
                <a:latin typeface="+mj-lt"/>
              </a:rPr>
              <a:t>September1st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6C9913-2D72-774D-8F27-AB9AD2C0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46" y="2336800"/>
            <a:ext cx="6235700" cy="41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44631" y="63519"/>
            <a:ext cx="10160000" cy="104644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AVG DAY COMPARED TO DAY DURING ‘DIP’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641943" y="2031097"/>
            <a:ext cx="1171634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Aug use ranges from 0 – 2 watts, Sept use ranges from 15-35 watts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4B347-0377-EB49-88E7-DA365E30C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4" y="3837443"/>
            <a:ext cx="6102450" cy="294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65FE39-D6D0-1D42-B768-8C5BADF8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5" y="3837442"/>
            <a:ext cx="5977781" cy="2947198"/>
          </a:xfrm>
          <a:prstGeom prst="rect">
            <a:avLst/>
          </a:prstGeom>
        </p:spPr>
      </p:pic>
      <p:sp>
        <p:nvSpPr>
          <p:cNvPr id="18" name="Google Shape;128;p3">
            <a:extLst>
              <a:ext uri="{FF2B5EF4-FFF2-40B4-BE49-F238E27FC236}">
                <a16:creationId xmlns:a16="http://schemas.microsoft.com/office/drawing/2014/main" id="{DE63DCD5-663C-F546-8163-4BDEFCC82E6E}"/>
              </a:ext>
            </a:extLst>
          </p:cNvPr>
          <p:cNvSpPr txBox="1">
            <a:spLocks/>
          </p:cNvSpPr>
          <p:nvPr/>
        </p:nvSpPr>
        <p:spPr>
          <a:xfrm>
            <a:off x="6866672" y="3048662"/>
            <a:ext cx="4673600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800" kern="12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Hourly usage on Sept 1, 2008</a:t>
            </a:r>
            <a:r>
              <a:rPr lang="en-US" sz="2800" kern="1200" baseline="300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 </a:t>
            </a:r>
            <a:endParaRPr lang="en-US" sz="2800" kern="12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Google Shape;128;p3">
            <a:extLst>
              <a:ext uri="{FF2B5EF4-FFF2-40B4-BE49-F238E27FC236}">
                <a16:creationId xmlns:a16="http://schemas.microsoft.com/office/drawing/2014/main" id="{0A458B2C-C282-BB4F-A20A-9E85B9D9D851}"/>
              </a:ext>
            </a:extLst>
          </p:cNvPr>
          <p:cNvSpPr txBox="1">
            <a:spLocks/>
          </p:cNvSpPr>
          <p:nvPr/>
        </p:nvSpPr>
        <p:spPr>
          <a:xfrm>
            <a:off x="1096536" y="3048853"/>
            <a:ext cx="4673600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800" kern="12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Hourly usage on Aug 7, 2008</a:t>
            </a:r>
            <a:r>
              <a:rPr lang="en-US" sz="2800" kern="1200" baseline="300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j-lt"/>
                <a:ea typeface="+mj-ea"/>
                <a:cs typeface="+mj-cs"/>
              </a:rPr>
              <a:t> </a:t>
            </a:r>
            <a:endParaRPr lang="en-US" sz="2800" kern="12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055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 descr="5 Steps of the Data Analysis Process"/>
          <p:cNvPicPr preferRelativeResize="0"/>
          <p:nvPr/>
        </p:nvPicPr>
        <p:blipFill rotWithShape="1">
          <a:blip r:embed="rId3">
            <a:alphaModFix/>
          </a:blip>
          <a:srcRect l="17769" r="22897" b="-1"/>
          <a:stretch/>
        </p:blipFill>
        <p:spPr>
          <a:xfrm>
            <a:off x="20" y="-574766"/>
            <a:ext cx="6095980" cy="8830491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</p:pic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6702949" y="85380"/>
            <a:ext cx="4846320" cy="80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400" dirty="0"/>
              <a:t>CONCLUSIONS/SUMMARY</a:t>
            </a:r>
            <a:endParaRPr sz="3400" dirty="0"/>
          </a:p>
        </p:txBody>
      </p:sp>
      <p:sp>
        <p:nvSpPr>
          <p:cNvPr id="175" name="Google Shape;175;p8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5489053" y="783771"/>
            <a:ext cx="6702948" cy="539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inherit"/>
              </a:rPr>
              <a:t>‘DIP’ in Aug. 08 is atypical compared to all other time periods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inherit"/>
              </a:rPr>
              <a:t>No energy was used from the kitchen from Aug 6 – 31</a:t>
            </a:r>
            <a:r>
              <a:rPr lang="en-US" sz="1600" b="1" baseline="30000" dirty="0">
                <a:solidFill>
                  <a:srgbClr val="333333"/>
                </a:solidFill>
                <a:latin typeface="inherit"/>
              </a:rPr>
              <a:t>st</a:t>
            </a:r>
            <a:r>
              <a:rPr lang="en-US" sz="1600" b="1" dirty="0">
                <a:solidFill>
                  <a:srgbClr val="333333"/>
                </a:solidFill>
                <a:latin typeface="inherit"/>
              </a:rPr>
              <a:t>, 2008</a:t>
            </a:r>
            <a:endParaRPr lang="en-US" sz="1600" b="1" i="0" dirty="0">
              <a:solidFill>
                <a:srgbClr val="333333"/>
              </a:solidFill>
              <a:effectLst/>
              <a:latin typeface="inherit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inherit"/>
              </a:rPr>
              <a:t>Water heater &amp; AC is </a:t>
            </a:r>
            <a:r>
              <a:rPr lang="en-US" sz="1600" b="1" dirty="0">
                <a:solidFill>
                  <a:srgbClr val="333333"/>
                </a:solidFill>
                <a:latin typeface="inherit"/>
              </a:rPr>
              <a:t>consistently used more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inherit"/>
              </a:rPr>
              <a:t>Seasonal use patterns reveal peak energy use in winter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inherit"/>
              </a:rPr>
              <a:t>Extended decline (DIP) for all sub-meters seen Aug 6th - 31st, 2008 </a:t>
            </a: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inherit"/>
            </a:endParaRPr>
          </a:p>
          <a:p>
            <a:pPr marL="228600" indent="0" algn="l"/>
            <a:r>
              <a:rPr lang="en-US" sz="1400" dirty="0">
                <a:solidFill>
                  <a:srgbClr val="333333"/>
                </a:solidFill>
                <a:latin typeface="inherit"/>
              </a:rPr>
              <a:t>*The analysis highlights opportunity cost for the occupant to save money &amp; energy simply by behavior modification</a:t>
            </a:r>
          </a:p>
          <a:p>
            <a:pPr marL="228600" indent="0" algn="l"/>
            <a:r>
              <a:rPr lang="en-US" sz="1400" i="0" dirty="0">
                <a:solidFill>
                  <a:srgbClr val="333333"/>
                </a:solidFill>
                <a:effectLst/>
                <a:latin typeface="inherit"/>
              </a:rPr>
              <a:t>*The analysis shows noticeable time periods of peak usage – opportunity cost savings for the electric co.; to offer peak &amp; off-peak rates</a:t>
            </a:r>
          </a:p>
          <a:p>
            <a:pPr marL="228600" indent="0" algn="l"/>
            <a:r>
              <a:rPr lang="en-US" sz="1400" dirty="0">
                <a:solidFill>
                  <a:srgbClr val="333333"/>
                </a:solidFill>
                <a:latin typeface="inherit"/>
              </a:rPr>
              <a:t>*Long term patterns can be used to predict future usage with potential to flag unusual consumption or appliance degradation</a:t>
            </a:r>
            <a:endParaRPr lang="en-US" sz="1400" i="0" dirty="0">
              <a:solidFill>
                <a:srgbClr val="333333"/>
              </a:solidFill>
              <a:effectLst/>
              <a:latin typeface="inherit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inherit"/>
            </a:endParaRPr>
          </a:p>
          <a:p>
            <a:pPr marL="5143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177" name="Google Shape;177;p8" descr="person staring at blueprints on a brick wa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3552" t="1" r="23879" b="326"/>
          <a:stretch/>
        </p:blipFill>
        <p:spPr>
          <a:xfrm>
            <a:off x="-5822951" y="137160"/>
            <a:ext cx="54165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8000"/>
          </a:schemeClr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 descr="abstract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49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94" name="Google Shape;194;p10"/>
          <p:cNvSpPr txBox="1">
            <a:spLocks noGrp="1"/>
          </p:cNvSpPr>
          <p:nvPr>
            <p:ph type="body" idx="3"/>
          </p:nvPr>
        </p:nvSpPr>
        <p:spPr>
          <a:xfrm>
            <a:off x="2511630" y="736036"/>
            <a:ext cx="6862619" cy="1078549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4000" dirty="0"/>
              <a:t>THE CLIENTS CLAIM IS VALID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A7D2C-73B8-4B92-AC64-FE6C65DE15C2}"/>
              </a:ext>
            </a:extLst>
          </p:cNvPr>
          <p:cNvSpPr txBox="1"/>
          <p:nvPr/>
        </p:nvSpPr>
        <p:spPr>
          <a:xfrm>
            <a:off x="2715490" y="3629170"/>
            <a:ext cx="6761019" cy="11387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i="0" dirty="0">
                <a:solidFill>
                  <a:srgbClr val="333333"/>
                </a:solidFill>
                <a:effectLst/>
                <a:latin typeface="inherit"/>
              </a:rPr>
              <a:t>Based on evidence from data, the residence was not occupied from August 6th - August 31st, 2008, but was occupied all other days within July-September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-47031" y="-944"/>
            <a:ext cx="12192000" cy="68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title"/>
          </p:nvPr>
        </p:nvSpPr>
        <p:spPr>
          <a:xfrm>
            <a:off x="428031" y="2548642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dirty="0"/>
              <a:t>ANY QUESTIONS?</a:t>
            </a:r>
            <a:endParaRPr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body" idx="1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- Michael Bauler 02.15.2021</a:t>
            </a:r>
            <a:endParaRPr dirty="0"/>
          </a:p>
        </p:txBody>
      </p:sp>
      <p:sp>
        <p:nvSpPr>
          <p:cNvPr id="114" name="Google Shape;114;p1"/>
          <p:cNvSpPr txBox="1">
            <a:spLocks noGrp="1"/>
          </p:cNvSpPr>
          <p:nvPr>
            <p:ph type="body" idx="3"/>
          </p:nvPr>
        </p:nvSpPr>
        <p:spPr>
          <a:xfrm>
            <a:off x="2929251" y="2425068"/>
            <a:ext cx="4114800" cy="123574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3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LESSONS LEARNED </a:t>
            </a:r>
            <a:endParaRPr dirty="0"/>
          </a:p>
        </p:txBody>
      </p:sp>
      <p:sp>
        <p:nvSpPr>
          <p:cNvPr id="185" name="Google Shape;185;p9"/>
          <p:cNvSpPr/>
          <p:nvPr/>
        </p:nvSpPr>
        <p:spPr>
          <a:xfrm>
            <a:off x="914399" y="1681544"/>
            <a:ext cx="9692640" cy="18288"/>
          </a:xfrm>
          <a:custGeom>
            <a:avLst/>
            <a:gdLst/>
            <a:ahLst/>
            <a:cxnLst/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w="44450" cap="rnd" cmpd="sng">
            <a:solidFill>
              <a:srgbClr val="FFFFFF">
                <a:alpha val="7490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1776F-17A9-4A70-BB97-86FD1CF406E7}"/>
              </a:ext>
            </a:extLst>
          </p:cNvPr>
          <p:cNvSpPr txBox="1"/>
          <p:nvPr/>
        </p:nvSpPr>
        <p:spPr>
          <a:xfrm>
            <a:off x="729673" y="2954977"/>
            <a:ext cx="11121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</a:rPr>
              <a:t>How to obtain data using an SQL query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</a:rPr>
              <a:t>Now know submeters show individual energy usage &amp; encourages behavior modification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</a:rPr>
              <a:t>Analyzing data with date and time is inherently challenging and requires extra steps i.e., Lubridate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b="0" i="0" dirty="0">
                <a:solidFill>
                  <a:schemeClr val="bg1"/>
                </a:solidFill>
              </a:rPr>
              <a:t> POSIX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11;p1">
            <a:extLst>
              <a:ext uri="{FF2B5EF4-FFF2-40B4-BE49-F238E27FC236}">
                <a16:creationId xmlns:a16="http://schemas.microsoft.com/office/drawing/2014/main" id="{F62520EE-08EB-48CA-A3F3-9C9315AF0D7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691" b="18691"/>
          <a:stretch/>
        </p:blipFill>
        <p:spPr>
          <a:xfrm>
            <a:off x="3522468" y="0"/>
            <a:ext cx="8669532" cy="6857990"/>
          </a:xfrm>
          <a:prstGeom prst="rect">
            <a:avLst/>
          </a:prstGeom>
          <a:noFill/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371093" y="1586513"/>
            <a:ext cx="3358135" cy="73606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400"/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Google Shape;121;p2"/>
          <p:cNvSpPr txBox="1">
            <a:spLocks noGrp="1"/>
          </p:cNvSpPr>
          <p:nvPr>
            <p:ph type="body" idx="1"/>
          </p:nvPr>
        </p:nvSpPr>
        <p:spPr>
          <a:xfrm>
            <a:off x="371093" y="3318734"/>
            <a:ext cx="12771165" cy="26065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0" algn="l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Primary: Build predictive models, visualize power usage of the residence &amp; prove or disprove the clients claims.</a:t>
            </a:r>
          </a:p>
          <a:p>
            <a:pPr indent="0" algn="l">
              <a:lnSpc>
                <a:spcPct val="90000"/>
              </a:lnSpc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Secondary: Report any additional insights the analysis has provided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90000"/>
              </a:lnSpc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0" algn="l">
              <a:lnSpc>
                <a:spcPct val="90000"/>
              </a:lnSpc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0"/>
                    </a14:imgEffect>
                    <a14:imgEffect>
                      <a14:sharpenSoften amount="-50000"/>
                    </a14:imgEffect>
                    <a14:imgEffect>
                      <a14:colorTemperature colorTemp="4997"/>
                    </a14:imgEffect>
                    <a14:imgEffect>
                      <a14:brightnessContrast bright="-59000" contrast="-12000"/>
                    </a14:imgEffect>
                  </a14:imgLayer>
                </a14:imgProps>
              </a:ext>
            </a:extLst>
          </a:blip>
          <a:srcRect l="24919" r="24919"/>
          <a:stretch/>
        </p:blipFill>
        <p:spPr>
          <a:xfrm>
            <a:off x="0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/>
          </a:solidFill>
          <a:effectLst/>
        </p:spPr>
      </p:pic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92477" y="1893023"/>
            <a:ext cx="4444080" cy="409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vert="horz" lIns="91440" tIns="45720" rIns="91440" bIns="45720" rtlCol="0" anchorCtr="0">
            <a:noAutofit/>
          </a:bodyPr>
          <a:lstStyle/>
          <a:p>
            <a:pPr marL="11430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92836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ANNUAL ENERGY USE 2007 - 2009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0" y="2708415"/>
            <a:ext cx="4890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The Water &amp; AC Submeter (3)  consistently use the most energy across years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Seasonal patterns show a steady decline to reaching lows in the summer and peak energy usage in the winter months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August 2008 shows a sharp decline of all submeters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2B790-6FA9-C545-88E9-999962F6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549" y="1396990"/>
            <a:ext cx="5982974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 descr="abstract image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6000"/>
          </a:blip>
          <a:srcRect l="35512" r="14318" b="-2"/>
          <a:stretch/>
        </p:blipFill>
        <p:spPr>
          <a:xfrm>
            <a:off x="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54695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SUMMER ENERGY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403604" y="3847237"/>
            <a:ext cx="5239959" cy="584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The Steep ‘dip’ </a:t>
            </a:r>
            <a:r>
              <a:rPr lang="en-US" sz="1800" b="1" u="sng" dirty="0"/>
              <a:t>ONLY</a:t>
            </a:r>
            <a:r>
              <a:rPr lang="en-US" sz="1800" b="1" dirty="0"/>
              <a:t> occurs in August 2008</a:t>
            </a:r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3F8E9-96CC-4444-B0C3-EAA85BDA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68" y="1508035"/>
            <a:ext cx="5634826" cy="51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32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529164" y="595895"/>
            <a:ext cx="9287934" cy="7324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‘DIP’ IN SUMMER 08’ ANALYZED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838199" y="3135506"/>
            <a:ext cx="4571999" cy="377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Steep drop in energy usage occurs from Aug 5, 2008 – Sept 01, 2009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 &amp; AC still uses more energy than other submeters even during this time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4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Rectangle 136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Google Shape;129;p3">
            <a:extLst>
              <a:ext uri="{FF2B5EF4-FFF2-40B4-BE49-F238E27FC236}">
                <a16:creationId xmlns:a16="http://schemas.microsoft.com/office/drawing/2014/main" id="{6D0AD8BA-8FA5-49B0-9872-00BE18C60900}"/>
              </a:ext>
            </a:extLst>
          </p:cNvPr>
          <p:cNvSpPr txBox="1">
            <a:spLocks/>
          </p:cNvSpPr>
          <p:nvPr/>
        </p:nvSpPr>
        <p:spPr>
          <a:xfrm>
            <a:off x="1186529" y="1800282"/>
            <a:ext cx="3817431" cy="6320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buSzPts val="1800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8C1F-FC51-6846-8C7B-16026729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74" y="1579449"/>
            <a:ext cx="6235700" cy="45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848090" y="386930"/>
            <a:ext cx="10066122" cy="1298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TYPICAL WEEK BEFORE THE ‘DIP’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946061" y="2979107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 &amp; AC used consistently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Kitchen used a few times (22-37 watts)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29;p3">
            <a:extLst>
              <a:ext uri="{FF2B5EF4-FFF2-40B4-BE49-F238E27FC236}">
                <a16:creationId xmlns:a16="http://schemas.microsoft.com/office/drawing/2014/main" id="{6D0AD8BA-8FA5-49B0-9872-00BE18C60900}"/>
              </a:ext>
            </a:extLst>
          </p:cNvPr>
          <p:cNvSpPr txBox="1">
            <a:spLocks/>
          </p:cNvSpPr>
          <p:nvPr/>
        </p:nvSpPr>
        <p:spPr>
          <a:xfrm>
            <a:off x="1097534" y="2400689"/>
            <a:ext cx="3817431" cy="632077"/>
          </a:xfrm>
          <a:prstGeom prst="rect">
            <a:avLst/>
          </a:prstGeom>
          <a:noFill/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buSzPts val="1800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D7E6-AF84-254D-B8C3-82866836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45" y="2607406"/>
            <a:ext cx="6083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6000"/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96882" y="440008"/>
            <a:ext cx="11139854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WEEK OF THE ‘DIP’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6302830" y="3429000"/>
            <a:ext cx="5769428" cy="2523768"/>
          </a:xfrm>
          <a:prstGeom prst="rect">
            <a:avLst/>
          </a:prstGeom>
          <a:noFill/>
          <a:effectLst>
            <a:outerShdw dist="38100" dir="8100000" algn="tr" rotWithShape="0">
              <a:prstClr val="black">
                <a:alpha val="0"/>
              </a:prstClr>
            </a:outerShd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 WATER &amp; AC used after Aug 02’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Kitchen used 4 times, (19-37 watts)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Laundry used once @ 35 watts, 2-3 watts all other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Water and AC used more frequently (2-30 watts)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9" name="Google Shape;129;p3">
            <a:extLst>
              <a:ext uri="{FF2B5EF4-FFF2-40B4-BE49-F238E27FC236}">
                <a16:creationId xmlns:a16="http://schemas.microsoft.com/office/drawing/2014/main" id="{6D0AD8BA-8FA5-49B0-9872-00BE18C60900}"/>
              </a:ext>
            </a:extLst>
          </p:cNvPr>
          <p:cNvSpPr txBox="1">
            <a:spLocks/>
          </p:cNvSpPr>
          <p:nvPr/>
        </p:nvSpPr>
        <p:spPr>
          <a:xfrm>
            <a:off x="7177777" y="2460776"/>
            <a:ext cx="3817431" cy="6320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buSzPts val="1800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</a:t>
            </a:r>
          </a:p>
        </p:txBody>
      </p:sp>
      <p:sp>
        <p:nvSpPr>
          <p:cNvPr id="12" name="Google Shape;128;p3">
            <a:extLst>
              <a:ext uri="{FF2B5EF4-FFF2-40B4-BE49-F238E27FC236}">
                <a16:creationId xmlns:a16="http://schemas.microsoft.com/office/drawing/2014/main" id="{08766CE6-384B-4EC3-A159-9ADA0D466666}"/>
              </a:ext>
            </a:extLst>
          </p:cNvPr>
          <p:cNvSpPr txBox="1">
            <a:spLocks/>
          </p:cNvSpPr>
          <p:nvPr/>
        </p:nvSpPr>
        <p:spPr>
          <a:xfrm>
            <a:off x="2591304" y="1592305"/>
            <a:ext cx="5996866" cy="52027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HOURLY POWER USE FROM JULY 28 – AUG 4, 2008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E51CF1-92C3-0D4A-B7E9-98DF8494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84786"/>
            <a:ext cx="6383867" cy="3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5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 descr="abstract image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6000"/>
          </a:blip>
          <a:srcRect l="35512" r="14318" b="-2"/>
          <a:stretch/>
        </p:blipFill>
        <p:spPr>
          <a:xfrm>
            <a:off x="-22073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320806" y="2180897"/>
            <a:ext cx="4444080" cy="40990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92836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EACH WEEK IN AUGUST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166254" y="3048000"/>
            <a:ext cx="4890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Considerable drop of energy usage in after August 5</a:t>
            </a:r>
            <a:r>
              <a:rPr lang="en-US" sz="1800" baseline="30000" dirty="0"/>
              <a:t>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 &amp; Water still shows spikes about once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Laundry used again on Aug. 5th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1" name="Google Shape;128;p3">
            <a:extLst>
              <a:ext uri="{FF2B5EF4-FFF2-40B4-BE49-F238E27FC236}">
                <a16:creationId xmlns:a16="http://schemas.microsoft.com/office/drawing/2014/main" id="{7F173149-98FC-4C4E-BA89-6C28262DEE32}"/>
              </a:ext>
            </a:extLst>
          </p:cNvPr>
          <p:cNvSpPr txBox="1">
            <a:spLocks/>
          </p:cNvSpPr>
          <p:nvPr/>
        </p:nvSpPr>
        <p:spPr>
          <a:xfrm>
            <a:off x="6477962" y="2090207"/>
            <a:ext cx="4859867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Hourly use August 5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11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43C3-3D69-4E47-8B86-585F150F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82" y="3048000"/>
            <a:ext cx="6439863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0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111;p1" descr="abstract image">
            <a:extLst>
              <a:ext uri="{FF2B5EF4-FFF2-40B4-BE49-F238E27FC236}">
                <a16:creationId xmlns:a16="http://schemas.microsoft.com/office/drawing/2014/main" id="{F99D0390-8CAE-44B0-9D2F-AA7AAE310DD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76000"/>
          </a:blip>
          <a:srcRect l="35512" r="14318" b="-2"/>
          <a:stretch/>
        </p:blipFill>
        <p:spPr>
          <a:xfrm>
            <a:off x="-22073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400840" y="2451830"/>
            <a:ext cx="4444080" cy="40990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34290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OBSERVATIONS - 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20806" y="392836"/>
            <a:ext cx="9377376" cy="7986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EXPLORING EACH WEEK IN AUGUST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2D353-FE90-4D6B-A998-28079456C410}"/>
              </a:ext>
            </a:extLst>
          </p:cNvPr>
          <p:cNvSpPr txBox="1"/>
          <p:nvPr/>
        </p:nvSpPr>
        <p:spPr>
          <a:xfrm>
            <a:off x="560347" y="3428995"/>
            <a:ext cx="4890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Kitchen shows no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Laundry used a few time (less than 3 watts)</a:t>
            </a:r>
          </a:p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Water Heater &amp; AC regular use intervals of 1 watt, spike of 12 watts once a day.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6" name="Google Shape;128;p3">
            <a:extLst>
              <a:ext uri="{FF2B5EF4-FFF2-40B4-BE49-F238E27FC236}">
                <a16:creationId xmlns:a16="http://schemas.microsoft.com/office/drawing/2014/main" id="{2EFC1A90-BAAA-4F32-8CF3-1BFE38E95B23}"/>
              </a:ext>
            </a:extLst>
          </p:cNvPr>
          <p:cNvSpPr txBox="1">
            <a:spLocks/>
          </p:cNvSpPr>
          <p:nvPr/>
        </p:nvSpPr>
        <p:spPr>
          <a:xfrm>
            <a:off x="6705600" y="2061939"/>
            <a:ext cx="4673600" cy="5623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vert="horz" wrap="square" lIns="91440" tIns="45720" rIns="91440" bIns="45720" rtlCol="0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Hourly use August 11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18</a:t>
            </a:r>
            <a:r>
              <a:rPr lang="en-US" sz="2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B4703-3A26-B44F-B9E1-266FAF82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46" y="2861733"/>
            <a:ext cx="6235700" cy="36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1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633</Words>
  <Application>Microsoft Macintosh PowerPoint</Application>
  <PresentationFormat>Widescreen</PresentationFormat>
  <Paragraphs>113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inherit</vt:lpstr>
      <vt:lpstr>Noto Sans Symbols</vt:lpstr>
      <vt:lpstr>Office Theme</vt:lpstr>
      <vt:lpstr>Office Theme</vt:lpstr>
      <vt:lpstr>Time Series Submeter Usage</vt:lpstr>
      <vt:lpstr>GOALS</vt:lpstr>
      <vt:lpstr>ANNUAL ENERGY USE 2007 - 2009</vt:lpstr>
      <vt:lpstr>TYPICAL SUMMER ENERGY </vt:lpstr>
      <vt:lpstr>‘DIP’ IN SUMMER 08’ ANALYZED</vt:lpstr>
      <vt:lpstr>TYPICAL WEEK BEFORE THE ‘DIP’</vt:lpstr>
      <vt:lpstr>THE WEEK OF THE ‘DIP’</vt:lpstr>
      <vt:lpstr>EXPLORING EACH WEEK IN AUGUST</vt:lpstr>
      <vt:lpstr>EXPLORING EACH WEEK IN AUGUST</vt:lpstr>
      <vt:lpstr>EXPLORING EACH WEEK IN AUGUST</vt:lpstr>
      <vt:lpstr>EXPLORING EACH WEEK IN AUGUST</vt:lpstr>
      <vt:lpstr>AVG DAY COMPARED TO DAY DURING ‘DIP’</vt:lpstr>
      <vt:lpstr>CONCLUSIONS/SUMMARY</vt:lpstr>
      <vt:lpstr>PowerPoint Presentation</vt:lpstr>
      <vt:lpstr>ANY QUESTIONS?</vt:lpstr>
      <vt:lpstr>LESSONS LEARNED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Submeter Usage</dc:title>
  <dc:creator>Mike Bauler</dc:creator>
  <cp:lastModifiedBy>Mike Bauler</cp:lastModifiedBy>
  <cp:revision>13</cp:revision>
  <dcterms:created xsi:type="dcterms:W3CDTF">2021-02-10T19:58:58Z</dcterms:created>
  <dcterms:modified xsi:type="dcterms:W3CDTF">2021-03-04T01:15:49Z</dcterms:modified>
</cp:coreProperties>
</file>